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3197" autoAdjust="0"/>
  </p:normalViewPr>
  <p:slideViewPr>
    <p:cSldViewPr snapToGrid="0">
      <p:cViewPr varScale="1">
        <p:scale>
          <a:sx n="86" d="100"/>
          <a:sy n="86" d="100"/>
        </p:scale>
        <p:origin x="3496" y="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5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34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26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73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01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5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5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5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0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3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28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0617-10F2-458E-A977-C0182E2632D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252E-8E45-42F2-A23C-DEE977548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73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ta.hw.ac.uk/wp-content/uploads/GUIDE-NO31_A-step-by-step-guide-to-designing-more-authentic-assessments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onkhe.com/blogs/for-assessment-to-count-as-authentic-it-must-mean-something-to-stud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he Durham University logo.">
            <a:extLst>
              <a:ext uri="{FF2B5EF4-FFF2-40B4-BE49-F238E27FC236}">
                <a16:creationId xmlns:a16="http://schemas.microsoft.com/office/drawing/2014/main" id="{C9DF42B7-765E-62E8-62D8-1B31E2DBFC5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856"/>
            <a:ext cx="2078309" cy="11499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4D3B10-21C1-CAA9-2A9C-370EB14985C5}"/>
              </a:ext>
            </a:extLst>
          </p:cNvPr>
          <p:cNvSpPr txBox="1"/>
          <p:nvPr/>
        </p:nvSpPr>
        <p:spPr>
          <a:xfrm>
            <a:off x="1994687" y="282227"/>
            <a:ext cx="4488873" cy="1021556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Authentic assessment in language modules: using portfolios to develop integrated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8898E4-4EA5-070F-61C8-A12C6A2956FA}"/>
              </a:ext>
            </a:extLst>
          </p:cNvPr>
          <p:cNvSpPr txBox="1"/>
          <p:nvPr/>
        </p:nvSpPr>
        <p:spPr>
          <a:xfrm>
            <a:off x="527629" y="1648690"/>
            <a:ext cx="2698172" cy="5452943"/>
          </a:xfrm>
          <a:prstGeom prst="roundRect">
            <a:avLst/>
          </a:prstGeom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>
                <a:solidFill>
                  <a:schemeClr val="bg1"/>
                </a:solidFill>
                <a:latin typeface="Arial Nova" panose="020B0504020202020204" pitchFamily="34" charset="0"/>
              </a:rPr>
              <a:t>What did the students do?</a:t>
            </a:r>
          </a:p>
          <a:p>
            <a:endParaRPr lang="es-ES" sz="120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Arial Nova" panose="020B0504020202020204" pitchFamily="34" charset="0"/>
              </a:rPr>
              <a:t>They created a portfolio where they reflected on their experiences as a person living in a country where the target language is spoken.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Arial Nova" panose="020B0504020202020204" pitchFamily="34" charset="0"/>
              </a:rPr>
              <a:t>They researched and selected authentic sources of information in different formats (textual, audiovisual) about current affairs in the chosen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Arial Nova" panose="020B0504020202020204" pitchFamily="34" charset="0"/>
              </a:rPr>
              <a:t>They published critical commentaries (written and spoken) of the authentic sources of information they had selected.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  <a:latin typeface="Arial Nova" panose="020B0504020202020204" pitchFamily="34" charset="0"/>
              </a:rPr>
              <a:t>At the end of the year, students chose a real job offer that they wanted to apply for and wrote a cover letter.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7FC379-773A-5F73-E999-03662CE45D77}"/>
              </a:ext>
            </a:extLst>
          </p:cNvPr>
          <p:cNvSpPr txBox="1"/>
          <p:nvPr/>
        </p:nvSpPr>
        <p:spPr>
          <a:xfrm>
            <a:off x="3492499" y="1640770"/>
            <a:ext cx="2837872" cy="546086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>
                <a:solidFill>
                  <a:schemeClr val="bg1"/>
                </a:solidFill>
                <a:latin typeface="Arial Nova" panose="020B0504020202020204" pitchFamily="34" charset="0"/>
              </a:rPr>
              <a:t>How is it authentic?</a:t>
            </a:r>
          </a:p>
          <a:p>
            <a:endParaRPr lang="es-ES" sz="120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/>
                </a:solidFill>
                <a:latin typeface="Arial Nova" panose="020B0504020202020204" pitchFamily="34" charset="0"/>
              </a:rPr>
              <a:t>Students engage in real-life tasks (e.g. job application) that are meaningful beyond the scope of this module (1).</a:t>
            </a:r>
          </a:p>
          <a:p>
            <a:endParaRPr lang="es-ES" sz="120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/>
                </a:solidFill>
                <a:latin typeface="Arial Nova" panose="020B0504020202020204" pitchFamily="34" charset="0"/>
              </a:rPr>
              <a:t>They can make connections between the contents they select for their tasks and their lives and interests.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20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/>
                </a:solidFill>
                <a:latin typeface="Arial Nova" panose="020B0504020202020204" pitchFamily="34" charset="0"/>
              </a:rPr>
              <a:t>By putting themselves in the place of a person living in a different country, they reflect on their own identity and role in society.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20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/>
                </a:solidFill>
                <a:latin typeface="Arial Nova" panose="020B0504020202020204" pitchFamily="34" charset="0"/>
              </a:rPr>
              <a:t>Critical thinking, agency and creativity help them grow as active citizens (2).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20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bg1"/>
                </a:solidFill>
                <a:latin typeface="Arial Nova" panose="020B0504020202020204" pitchFamily="34" charset="0"/>
              </a:rPr>
              <a:t>They acquire transferable skills, such as digital skills (including critical use of generative AI tools) and intercultural knowledge.</a:t>
            </a:r>
            <a:endParaRPr lang="en-GB" sz="120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EA1FD6-9561-B400-DAB7-B05B0B3E39DF}"/>
              </a:ext>
            </a:extLst>
          </p:cNvPr>
          <p:cNvSpPr txBox="1"/>
          <p:nvPr/>
        </p:nvSpPr>
        <p:spPr>
          <a:xfrm>
            <a:off x="527629" y="7408611"/>
            <a:ext cx="35537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>
                <a:latin typeface="Arial Nova" panose="020B0504020202020204" pitchFamily="34" charset="0"/>
              </a:rPr>
              <a:t>References:</a:t>
            </a:r>
            <a:r>
              <a:rPr lang="es-ES" sz="1000">
                <a:latin typeface="Arial Nova" panose="020B0504020202020204" pitchFamily="34" charset="0"/>
              </a:rPr>
              <a:t> 1. Brown, S., &amp; Sambell, K. (2021). </a:t>
            </a:r>
            <a:r>
              <a:rPr lang="es-ES" sz="1000" i="1">
                <a:latin typeface="Arial Nova" panose="020B0504020202020204" pitchFamily="34" charset="0"/>
              </a:rPr>
              <a:t>A step-by-step guide to designing more authentic assessments</a:t>
            </a:r>
            <a:r>
              <a:rPr lang="es-ES" sz="1000">
                <a:latin typeface="Arial Nova" panose="020B0504020202020204" pitchFamily="34" charset="0"/>
              </a:rPr>
              <a:t>. The Watt Works quick guides 31. </a:t>
            </a:r>
            <a:r>
              <a:rPr lang="en-GB" sz="1000">
                <a:latin typeface="Arial Nova" panose="020B0504020202020204" pitchFamily="34" charset="0"/>
                <a:hlinkClick r:id="rId3"/>
              </a:rPr>
              <a:t>GUIDE-NO31_A-step-by-step-guide-to-designing-more-authentic-assessments.pdf (hw.ac.uk)</a:t>
            </a:r>
            <a:endParaRPr lang="en-GB" sz="1000">
              <a:latin typeface="Arial Nova" panose="020B0504020202020204" pitchFamily="34" charset="0"/>
            </a:endParaRPr>
          </a:p>
          <a:p>
            <a:r>
              <a:rPr lang="en-GB" sz="1000">
                <a:latin typeface="Arial Nova" panose="020B0504020202020204" pitchFamily="34" charset="0"/>
              </a:rPr>
              <a:t>2. McArthur, J. (2021, March 3). For assessment to count as authentic it must mean something to students. </a:t>
            </a:r>
            <a:r>
              <a:rPr lang="en-GB" sz="1000" i="1">
                <a:latin typeface="Arial Nova" panose="020B0504020202020204" pitchFamily="34" charset="0"/>
              </a:rPr>
              <a:t>WonkHE</a:t>
            </a:r>
            <a:r>
              <a:rPr lang="en-GB" sz="1000">
                <a:latin typeface="Arial Nova" panose="020B0504020202020204" pitchFamily="34" charset="0"/>
              </a:rPr>
              <a:t>. </a:t>
            </a:r>
            <a:r>
              <a:rPr lang="en-GB" sz="1000">
                <a:latin typeface="Arial Nova" panose="020B0504020202020204" pitchFamily="34" charset="0"/>
                <a:hlinkClick r:id="rId4"/>
              </a:rPr>
              <a:t>https://wonkhe.com/blogs/for-assessment-to-count-as-authentic-it-must-mean-something-to-students/</a:t>
            </a:r>
            <a:endParaRPr lang="en-GB" sz="1000">
              <a:latin typeface="Arial Nova" panose="020B0504020202020204" pitchFamily="34" charset="0"/>
            </a:endParaRPr>
          </a:p>
        </p:txBody>
      </p:sp>
      <p:pic>
        <p:nvPicPr>
          <p:cNvPr id="13" name="Picture 12" descr="Headshot of Marion Coderch, author of this resource.">
            <a:extLst>
              <a:ext uri="{FF2B5EF4-FFF2-40B4-BE49-F238E27FC236}">
                <a16:creationId xmlns:a16="http://schemas.microsoft.com/office/drawing/2014/main" id="{D0557E8A-863C-E99F-AEF2-684364E9EC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26" y="7925423"/>
            <a:ext cx="651209" cy="5460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F680568-88BA-C7EE-CA44-398503157EB8}"/>
              </a:ext>
            </a:extLst>
          </p:cNvPr>
          <p:cNvSpPr txBox="1"/>
          <p:nvPr/>
        </p:nvSpPr>
        <p:spPr>
          <a:xfrm>
            <a:off x="4890332" y="7844503"/>
            <a:ext cx="1510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>
                <a:latin typeface="Arial Nova" panose="020B0504020202020204" pitchFamily="34" charset="0"/>
              </a:rPr>
              <a:t>Marion Coderch</a:t>
            </a:r>
          </a:p>
          <a:p>
            <a:r>
              <a:rPr lang="es-ES" sz="1000">
                <a:latin typeface="Arial Nova" panose="020B0504020202020204" pitchFamily="34" charset="0"/>
              </a:rPr>
              <a:t>School of Modern Languages and Cultures</a:t>
            </a:r>
            <a:endParaRPr lang="en-GB" sz="100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08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80B35C7FDAA6489150193DBBCA4323" ma:contentTypeVersion="5" ma:contentTypeDescription="Create a new document." ma:contentTypeScope="" ma:versionID="59ee5b14048e6b0c9de32e4e288ddec6">
  <xsd:schema xmlns:xsd="http://www.w3.org/2001/XMLSchema" xmlns:xs="http://www.w3.org/2001/XMLSchema" xmlns:p="http://schemas.microsoft.com/office/2006/metadata/properties" xmlns:ns2="c79b1be4-2be1-42bc-8e8a-809ebbac1eeb" xmlns:ns3="b4a1f0d5-2370-4d59-8b3b-80d57f75addd" targetNamespace="http://schemas.microsoft.com/office/2006/metadata/properties" ma:root="true" ma:fieldsID="b65b67ed13d090933c7ba9de4cb74a6b" ns2:_="" ns3:_="">
    <xsd:import namespace="c79b1be4-2be1-42bc-8e8a-809ebbac1eeb"/>
    <xsd:import namespace="b4a1f0d5-2370-4d59-8b3b-80d57f75ad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b1be4-2be1-42bc-8e8a-809ebbac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1f0d5-2370-4d59-8b3b-80d57f75ad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D5085C-078C-4B99-9176-E667327C020D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b4a1f0d5-2370-4d59-8b3b-80d57f75addd"/>
    <ds:schemaRef ds:uri="http://purl.org/dc/terms/"/>
    <ds:schemaRef ds:uri="http://schemas.openxmlformats.org/package/2006/metadata/core-properties"/>
    <ds:schemaRef ds:uri="c79b1be4-2be1-42bc-8e8a-809ebbac1eeb"/>
  </ds:schemaRefs>
</ds:datastoreItem>
</file>

<file path=customXml/itemProps2.xml><?xml version="1.0" encoding="utf-8"?>
<ds:datastoreItem xmlns:ds="http://schemas.openxmlformats.org/officeDocument/2006/customXml" ds:itemID="{C6292C99-67AB-4E35-BD83-AE8A1CA1A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C4F66E-5DDA-49B4-A645-D3DEA1D2CA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b1be4-2be1-42bc-8e8a-809ebbac1eeb"/>
    <ds:schemaRef ds:uri="b4a1f0d5-2370-4d59-8b3b-80d57f75ad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310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ntbk14</dc:creator>
  <cp:lastModifiedBy>NOLAN-GRANT, CANDACE</cp:lastModifiedBy>
  <cp:revision>2</cp:revision>
  <dcterms:created xsi:type="dcterms:W3CDTF">2023-05-25T10:30:39Z</dcterms:created>
  <dcterms:modified xsi:type="dcterms:W3CDTF">2023-08-22T12:52:54Z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0x010100F180B35C7FDAA6489150193DBBCA4323</vt:lpwstr>
  </property>
</Properties>
</file>